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24"/>
  </p:notes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57" r:id="rId22"/>
    <p:sldId id="25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3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34"/>
    <p:restoredTop sz="83710"/>
  </p:normalViewPr>
  <p:slideViewPr>
    <p:cSldViewPr snapToGrid="0" snapToObjects="1">
      <p:cViewPr>
        <p:scale>
          <a:sx n="60" d="100"/>
          <a:sy n="60" d="100"/>
        </p:scale>
        <p:origin x="-156" y="-8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C6932-4FE3-1145-A469-E9790CB622C3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784E4-95CB-004C-A412-7887729BD0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50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2.1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0996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</a:t>
            </a:r>
            <a:r>
              <a:rPr lang="en-US" baseline="0" dirty="0" smtClean="0"/>
              <a:t> 2.6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71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91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445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2.2a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34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2.2b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964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/wiki/File:Albino_Alligator_2008.jpg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3281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/wiki/File:Biston.betularia.7200.jpg</a:t>
            </a:r>
          </a:p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/wiki/File:Biston.betularia.f.carbonaria.7209.jpg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40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File:Selection.svg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545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commons.wikimedia.org</a:t>
            </a:r>
            <a:r>
              <a:rPr lang="en-US" dirty="0" smtClean="0"/>
              <a:t>/wiki/</a:t>
            </a:r>
            <a:r>
              <a:rPr lang="en-US" dirty="0" err="1" smtClean="0"/>
              <a:t>File:Fast_food</a:t>
            </a:r>
            <a:r>
              <a:rPr lang="en-US" dirty="0" smtClean="0"/>
              <a:t>_(282678968).jpg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60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2.4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08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 2.5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84E4-95CB-004C-A412-7887729BD07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058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79AE58B-849A-6546-B59C-929D3D1D8CB0}" type="datetimeFigureOut">
              <a:rPr lang="en-US" smtClean="0"/>
              <a:t>10/18/2017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8751FF2-E8E6-DD42-9DC0-6FFB6B467AC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Chapter 2: The Evolution of Emotions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9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Evolutionary Mismatch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996" y="1825624"/>
            <a:ext cx="4272741" cy="457517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An adaptation that was beneficial in the EEA for that characteristic may not necessarily be beneficial NOW, in the modern world.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Human preference for sugary, high-fat foods evolved when such foods were rare, calories hard to find. </a:t>
            </a:r>
          </a:p>
          <a:p>
            <a:r>
              <a:rPr lang="en-US" sz="2400" dirty="0"/>
              <a:t>N</a:t>
            </a:r>
            <a:r>
              <a:rPr lang="en-US" sz="2400" dirty="0" smtClean="0"/>
              <a:t>ow junk food is readily available; overconsumption has serious negative health consequences.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54" y="1825625"/>
            <a:ext cx="3245784" cy="43446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77006" y="6400799"/>
            <a:ext cx="2506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Christian Cable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0448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Proposal: Emotions are Adaptations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033212" cy="4351338"/>
          </a:xfrm>
        </p:spPr>
        <p:txBody>
          <a:bodyPr/>
          <a:lstStyle/>
          <a:p>
            <a:r>
              <a:rPr lang="en-US" dirty="0" smtClean="0"/>
              <a:t>Genes provide our capacity to experience emotions.</a:t>
            </a:r>
          </a:p>
          <a:p>
            <a:r>
              <a:rPr lang="en-US" dirty="0" smtClean="0"/>
              <a:t>The genes needed for emotions began as random mutations long ago.</a:t>
            </a:r>
          </a:p>
          <a:p>
            <a:r>
              <a:rPr lang="en-US" dirty="0" smtClean="0"/>
              <a:t>On average, individuals with emotions had more offspring than those without emotions, and/or took better care of relatives such that </a:t>
            </a:r>
            <a:r>
              <a:rPr lang="en-US" i="1" dirty="0" smtClean="0"/>
              <a:t>they</a:t>
            </a:r>
            <a:r>
              <a:rPr lang="en-US" dirty="0" smtClean="0"/>
              <a:t> had more offspring.</a:t>
            </a:r>
          </a:p>
          <a:p>
            <a:r>
              <a:rPr lang="en-US" dirty="0" smtClean="0"/>
              <a:t>As a result, the genes supporting emotions spread in future generations, to become typical </a:t>
            </a:r>
            <a:r>
              <a:rPr lang="en-US" dirty="0" err="1" smtClean="0"/>
              <a:t>inhumans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165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emotions are adaptations...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4410" y="1690689"/>
            <a:ext cx="7886700" cy="43513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they are part of human nature.</a:t>
            </a:r>
          </a:p>
          <a:p>
            <a:r>
              <a:rPr lang="en-US" sz="3200" dirty="0" smtClean="0"/>
              <a:t>other animals may have them as well.</a:t>
            </a:r>
          </a:p>
          <a:p>
            <a:r>
              <a:rPr lang="en-US" sz="3200" dirty="0" smtClean="0"/>
              <a:t>Emotions were functional for our ancestors </a:t>
            </a:r>
            <a:r>
              <a:rPr lang="en-US" sz="3200" i="1" dirty="0" smtClean="0"/>
              <a:t>most of the time</a:t>
            </a:r>
            <a:r>
              <a:rPr lang="en-US" sz="3200" dirty="0" smtClean="0"/>
              <a:t>, </a:t>
            </a:r>
            <a:r>
              <a:rPr lang="en-US" sz="3200" i="1" dirty="0" smtClean="0"/>
              <a:t>on average</a:t>
            </a:r>
            <a:r>
              <a:rPr lang="en-US" sz="3200" dirty="0" smtClean="0"/>
              <a:t> </a:t>
            </a:r>
          </a:p>
          <a:p>
            <a:pPr lvl="1"/>
            <a:r>
              <a:rPr lang="en-US" dirty="0" smtClean="0"/>
              <a:t>But not necessarily in every situation!</a:t>
            </a:r>
          </a:p>
          <a:p>
            <a:r>
              <a:rPr lang="en-US" sz="3200" dirty="0" smtClean="0"/>
              <a:t>Emotional mechanisms should work in similar ways throughout the world</a:t>
            </a:r>
          </a:p>
          <a:p>
            <a:pPr lvl="1"/>
            <a:r>
              <a:rPr lang="en-US" dirty="0" smtClean="0"/>
              <a:t>But exact results may look different, depending on environment!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226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Intrapersonal Functions of Emotion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6099" y="1825625"/>
            <a:ext cx="4167285" cy="460842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Intrapersonal = “within the person”</a:t>
            </a:r>
          </a:p>
          <a:p>
            <a:r>
              <a:rPr lang="en-US" sz="2400" dirty="0" smtClean="0"/>
              <a:t>Ways in which emotions directly benefit the reproductive fitness of the person experiencing the emotion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Fear promotes escaping from predators and other threats to survival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85"/>
          <a:stretch/>
        </p:blipFill>
        <p:spPr>
          <a:xfrm>
            <a:off x="1027216" y="1690689"/>
            <a:ext cx="2649045" cy="4110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7215" y="6117021"/>
            <a:ext cx="38916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Jay P. Morgan / Getty Images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61735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Social Functions of Emotion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7514" y="1825625"/>
            <a:ext cx="3624348" cy="4608426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Ways in which emotions support committed, interdependent, and complex relationships that help us survive and pass on our genes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Embarrassment lets others know we value their opinion after an error, making them like us more.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28"/>
          <a:stretch/>
        </p:blipFill>
        <p:spPr>
          <a:xfrm>
            <a:off x="838310" y="1937591"/>
            <a:ext cx="3845656" cy="35261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6192" y="5927834"/>
            <a:ext cx="29639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Kevin Winter / Staff / Getty Images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352188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Role of Evolution in Modern  Theories of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05781"/>
            <a:ext cx="8229600" cy="4471219"/>
          </a:xfrm>
        </p:spPr>
        <p:txBody>
          <a:bodyPr/>
          <a:lstStyle/>
          <a:p>
            <a:r>
              <a:rPr lang="en-US" dirty="0" smtClean="0"/>
              <a:t>The Signal Value of Emotional Feelings</a:t>
            </a:r>
          </a:p>
          <a:p>
            <a:r>
              <a:rPr lang="en-US" dirty="0" smtClean="0"/>
              <a:t>Approach and Avoidance Motivation</a:t>
            </a:r>
          </a:p>
          <a:p>
            <a:r>
              <a:rPr lang="en-US" dirty="0" smtClean="0"/>
              <a:t>Emotions as Superordinate Neural Programs</a:t>
            </a:r>
          </a:p>
          <a:p>
            <a:r>
              <a:rPr lang="en-US" dirty="0" smtClean="0"/>
              <a:t>A Phylogeny of Emotions?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943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149" y="589935"/>
            <a:ext cx="8132965" cy="70685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The Signal Value of Emotional Feelings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02" y="4049486"/>
            <a:ext cx="8625218" cy="2625638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Affect Infusion Model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Forgas</a:t>
            </a:r>
            <a:r>
              <a:rPr lang="en-US" sz="2400" dirty="0" smtClean="0"/>
              <a:t>, 1995) </a:t>
            </a:r>
          </a:p>
          <a:p>
            <a:r>
              <a:rPr lang="en-US" sz="2400" dirty="0" smtClean="0"/>
              <a:t>Positive feelings tell us we are safe, all is well, things in environment are good, valuable.</a:t>
            </a:r>
          </a:p>
          <a:p>
            <a:r>
              <a:rPr lang="en-US" sz="2400" dirty="0" smtClean="0"/>
              <a:t>Negative feelings tell us there is a problem, need to slow down to detect and correct it.</a:t>
            </a:r>
          </a:p>
          <a:p>
            <a:r>
              <a:rPr lang="en-US" sz="2400" dirty="0" smtClean="0"/>
              <a:t>Most consistent with Core Affect theoretical model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19" y="1433914"/>
            <a:ext cx="4152272" cy="2335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74431" y="1763313"/>
            <a:ext cx="3693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u="sng" dirty="0" smtClean="0"/>
              <a:t>Example</a:t>
            </a:r>
            <a:r>
              <a:rPr lang="en-US" sz="2200" i="1" dirty="0" smtClean="0"/>
              <a:t>: </a:t>
            </a:r>
            <a:r>
              <a:rPr lang="en-US" sz="2200" i="1" dirty="0"/>
              <a:t>Participants in a negative mood </a:t>
            </a:r>
            <a:r>
              <a:rPr lang="en-US" sz="2200" i="1" dirty="0" smtClean="0"/>
              <a:t>see a </a:t>
            </a:r>
            <a:r>
              <a:rPr lang="en-US" sz="2200" i="1" dirty="0"/>
              <a:t>hill as steeper, harder to climb than those in a positive mood </a:t>
            </a:r>
            <a:r>
              <a:rPr lang="en-US" sz="2000" i="1" dirty="0"/>
              <a:t>(</a:t>
            </a:r>
            <a:r>
              <a:rPr lang="en-US" sz="2000" i="1" dirty="0" err="1"/>
              <a:t>Riener</a:t>
            </a:r>
            <a:r>
              <a:rPr lang="en-US" sz="2000" i="1" dirty="0"/>
              <a:t> et al., 2011</a:t>
            </a:r>
            <a:r>
              <a:rPr lang="en-US" sz="2000" i="1" dirty="0" smtClean="0"/>
              <a:t>).</a:t>
            </a:r>
            <a:endParaRPr lang="en-US" sz="20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038193" y="6511159"/>
            <a:ext cx="2656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susan.k</a:t>
            </a:r>
            <a:r>
              <a:rPr lang="en-US" sz="1400" dirty="0"/>
              <a:t>. / Getty Images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33030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149" y="365127"/>
            <a:ext cx="8132965" cy="915034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Approach and Avoidance Motivation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1414" y="5208904"/>
            <a:ext cx="3898670" cy="127502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Most consistent with Evaluative Space theoretical model</a:t>
            </a:r>
            <a:endParaRPr lang="en-US" sz="24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765669" y="1512918"/>
            <a:ext cx="4763195" cy="26268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Approach motivation</a:t>
            </a:r>
            <a:r>
              <a:rPr lang="en-US" sz="2400" dirty="0" smtClean="0"/>
              <a:t>: Instinctive impulse to move toward a stimulus and take action (positive emotions, but also anger)</a:t>
            </a:r>
          </a:p>
          <a:p>
            <a:r>
              <a:rPr lang="en-US" sz="2400" b="1" dirty="0"/>
              <a:t>Avoidance motivation</a:t>
            </a:r>
            <a:r>
              <a:rPr lang="en-US" sz="2400" dirty="0"/>
              <a:t>: Instinctive impulse to move away from a stimulus (most negative emotions</a:t>
            </a:r>
            <a:r>
              <a:rPr lang="en-US" sz="2400" dirty="0" smtClean="0"/>
              <a:t>)</a:t>
            </a:r>
            <a:endParaRPr lang="en-US" sz="2400" dirty="0"/>
          </a:p>
        </p:txBody>
      </p:sp>
      <p:pic>
        <p:nvPicPr>
          <p:cNvPr id="1026" name="Picture 2" descr="Q:\Potter\Signed\Kalat, Emotion\Ancillaries\Final Cleanedup files to Editorial\PPT\art for ppts\shutterstock_4258561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209" y="4139738"/>
            <a:ext cx="3204623" cy="213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Q:\Potter\Signed\Kalat, Emotion\Ancillaries\Final Cleanedup files to Editorial\PPT\art for ppts\shutterstock_1548806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4" y="1512918"/>
            <a:ext cx="2232945" cy="334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5733" y="6334780"/>
            <a:ext cx="4929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Monkey Business Images/Shutterstock.com</a:t>
            </a:r>
          </a:p>
          <a:p>
            <a:r>
              <a:rPr lang="en-US" sz="1400" dirty="0"/>
              <a:t>Tatyana </a:t>
            </a:r>
            <a:r>
              <a:rPr lang="en-US" sz="1400" dirty="0" smtClean="0"/>
              <a:t>Dzemileva/Shutterstock.com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704797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149" y="365126"/>
            <a:ext cx="8132965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Emotions as Superordinate Neural Programs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1859967"/>
            <a:ext cx="3955462" cy="4630796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Assumes the human brain is packed with many information-processing programs, each with a specific purpose</a:t>
            </a:r>
          </a:p>
          <a:p>
            <a:r>
              <a:rPr lang="en-US" sz="2400" dirty="0" smtClean="0"/>
              <a:t>Emotions coordinate activity among these, activating needed programs and inhibiting others to cope with specific eliciting situations</a:t>
            </a:r>
          </a:p>
          <a:p>
            <a:r>
              <a:rPr lang="en-US" sz="2400" dirty="0" smtClean="0"/>
              <a:t>Most consistent with Basic/Discrete Emotions theoretical model</a:t>
            </a:r>
            <a:endParaRPr lang="en-US" sz="2400" dirty="0"/>
          </a:p>
        </p:txBody>
      </p:sp>
      <p:sp>
        <p:nvSpPr>
          <p:cNvPr id="4" name="Oval 3"/>
          <p:cNvSpPr/>
          <p:nvPr/>
        </p:nvSpPr>
        <p:spPr>
          <a:xfrm>
            <a:off x="1776845" y="3659678"/>
            <a:ext cx="1629295" cy="96427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FEAR</a:t>
            </a:r>
            <a:endParaRPr lang="en-US" sz="2800" dirty="0"/>
          </a:p>
        </p:txBody>
      </p:sp>
      <p:sp>
        <p:nvSpPr>
          <p:cNvPr id="5" name="Rounded Rectangle 4"/>
          <p:cNvSpPr/>
          <p:nvPr/>
        </p:nvSpPr>
        <p:spPr>
          <a:xfrm>
            <a:off x="510195" y="2788920"/>
            <a:ext cx="1563830" cy="8001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Measure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Distance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67535" y="2788920"/>
            <a:ext cx="1598256" cy="8001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Detect Eye-Gaze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808021" y="1896341"/>
            <a:ext cx="1563830" cy="8001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Predator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Detection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762300" y="5610052"/>
            <a:ext cx="1689559" cy="8001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Fight-Flight</a:t>
            </a:r>
          </a:p>
          <a:p>
            <a:pPr algn="ctr"/>
            <a:r>
              <a:rPr lang="en-US" sz="2200" dirty="0" smtClean="0">
                <a:solidFill>
                  <a:schemeClr val="tx1"/>
                </a:solidFill>
              </a:rPr>
              <a:t>Arousal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1961" y="4699462"/>
            <a:ext cx="1563830" cy="8001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Call For Help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10195" y="4699462"/>
            <a:ext cx="1563830" cy="8001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Locate Home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>
            <a:stCxn id="4" idx="0"/>
            <a:endCxn id="7" idx="2"/>
          </p:cNvCxnSpPr>
          <p:nvPr/>
        </p:nvCxnSpPr>
        <p:spPr>
          <a:xfrm flipH="1" flipV="1">
            <a:off x="2589936" y="2696441"/>
            <a:ext cx="1557" cy="963237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2"/>
            <a:endCxn id="4" idx="7"/>
          </p:cNvCxnSpPr>
          <p:nvPr/>
        </p:nvCxnSpPr>
        <p:spPr>
          <a:xfrm flipH="1">
            <a:off x="3167535" y="3589020"/>
            <a:ext cx="799128" cy="21187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2"/>
            <a:endCxn id="4" idx="1"/>
          </p:cNvCxnSpPr>
          <p:nvPr/>
        </p:nvCxnSpPr>
        <p:spPr>
          <a:xfrm>
            <a:off x="1292110" y="3589020"/>
            <a:ext cx="723340" cy="21187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9" idx="0"/>
            <a:endCxn id="4" idx="5"/>
          </p:cNvCxnSpPr>
          <p:nvPr/>
        </p:nvCxnSpPr>
        <p:spPr>
          <a:xfrm flipH="1" flipV="1">
            <a:off x="3167535" y="4482740"/>
            <a:ext cx="816341" cy="21672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4" idx="3"/>
            <a:endCxn id="10" idx="0"/>
          </p:cNvCxnSpPr>
          <p:nvPr/>
        </p:nvCxnSpPr>
        <p:spPr>
          <a:xfrm flipH="1">
            <a:off x="1292110" y="4482740"/>
            <a:ext cx="723340" cy="21672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4" idx="4"/>
            <a:endCxn id="8" idx="0"/>
          </p:cNvCxnSpPr>
          <p:nvPr/>
        </p:nvCxnSpPr>
        <p:spPr>
          <a:xfrm>
            <a:off x="2591493" y="4623955"/>
            <a:ext cx="15587" cy="986097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713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149" y="365126"/>
            <a:ext cx="8132965" cy="88178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 Phylogeny of Emotions?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4900" y="1825624"/>
            <a:ext cx="3780214" cy="4620895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Most ancient emotions responded to food (excitement) and danger (apprehension).</a:t>
            </a:r>
          </a:p>
          <a:p>
            <a:r>
              <a:rPr lang="en-US" sz="2400" dirty="0" smtClean="0"/>
              <a:t>Evolution introduced a wider range of fitness-relevant opportunities, threats.</a:t>
            </a:r>
          </a:p>
          <a:p>
            <a:r>
              <a:rPr lang="en-US" sz="2400" dirty="0" smtClean="0"/>
              <a:t>Emotions became partially differentiated and fine-tuned to address each new situation.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33" y="1446415"/>
            <a:ext cx="3875498" cy="485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43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Charles Darwin and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8502" y="1825625"/>
            <a:ext cx="3876848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Noted that expressions in emotional situations are similar among many human adults, children, and many non-human animals</a:t>
            </a:r>
          </a:p>
          <a:p>
            <a:r>
              <a:rPr lang="en-US" sz="2400" dirty="0" smtClean="0"/>
              <a:t>Proposed that emotional expressions are part of human evolutionary heritage</a:t>
            </a:r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1690689"/>
            <a:ext cx="3168603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3449" y="6400800"/>
            <a:ext cx="38023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Spencer Arnold / Stringer / Getty Images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426854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Methodological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Cannot experimentally manipulate experimental conditions; how to test hypotheses based on evolutionary theorizing?</a:t>
            </a:r>
          </a:p>
          <a:p>
            <a:pPr lvl="1"/>
            <a:r>
              <a:rPr lang="en-US" dirty="0" smtClean="0"/>
              <a:t>Demonstrate cross-cultural universality of some aspect of emotion, or at least the psychological mechanism that produces emotional responding.</a:t>
            </a:r>
          </a:p>
          <a:p>
            <a:pPr lvl="1"/>
            <a:r>
              <a:rPr lang="en-US" dirty="0" smtClean="0"/>
              <a:t>Demonstrate that the aspect of emotion is present in non-human animals.</a:t>
            </a:r>
          </a:p>
          <a:p>
            <a:pPr lvl="1"/>
            <a:r>
              <a:rPr lang="en-US" dirty="0" smtClean="0"/>
              <a:t>Use theorized adaptive function to generate hypotheses that would NOT be predicted based on learning, culture.</a:t>
            </a:r>
            <a:endParaRPr lang="en-US" dirty="0"/>
          </a:p>
          <a:p>
            <a:pPr lvl="1"/>
            <a:r>
              <a:rPr lang="en-US" dirty="0" smtClean="0"/>
              <a:t>Avoid </a:t>
            </a:r>
            <a:r>
              <a:rPr lang="en-US" b="1" dirty="0" smtClean="0"/>
              <a:t>post hoc theorizing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proposing a theoretical explanation for an already-known phenomenon, rather than using theory to predict a phenomenon in advance.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02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Emotion Physiology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Levenson</a:t>
            </a:r>
            <a:r>
              <a:rPr lang="en-US" dirty="0" smtClean="0"/>
              <a:t>, Ekman, </a:t>
            </a:r>
            <a:r>
              <a:rPr lang="en-US" dirty="0" err="1" smtClean="0"/>
              <a:t>Heider</a:t>
            </a:r>
            <a:r>
              <a:rPr lang="en-US" dirty="0" smtClean="0"/>
              <a:t>, &amp; Friesen (1992)</a:t>
            </a:r>
          </a:p>
          <a:p>
            <a:r>
              <a:rPr lang="en-US" b="1" dirty="0" smtClean="0"/>
              <a:t>Question</a:t>
            </a:r>
            <a:r>
              <a:rPr lang="en-US" dirty="0" smtClean="0"/>
              <a:t>: Do people in US and an isolated group in Sumatra show similar physiology in emotion?</a:t>
            </a:r>
          </a:p>
          <a:p>
            <a:pPr lvl="1"/>
            <a:r>
              <a:rPr lang="en-US" b="1" dirty="0" smtClean="0"/>
              <a:t>Participants</a:t>
            </a:r>
            <a:r>
              <a:rPr lang="en-US" dirty="0" smtClean="0"/>
              <a:t>: Young adults in the United States; men from Minangkabau people - indigenous, traditional community in Sumatra</a:t>
            </a:r>
          </a:p>
          <a:p>
            <a:pPr lvl="1"/>
            <a:r>
              <a:rPr lang="en-US" b="1" dirty="0" smtClean="0"/>
              <a:t>Procedure</a:t>
            </a:r>
            <a:r>
              <a:rPr lang="en-US" dirty="0" smtClean="0"/>
              <a:t>: Make instructed facial expressions of anger, fear, sadness, disgust, and happiness.</a:t>
            </a:r>
          </a:p>
          <a:p>
            <a:pPr lvl="1"/>
            <a:r>
              <a:rPr lang="en-US" b="1" dirty="0" smtClean="0"/>
              <a:t>Measures</a:t>
            </a:r>
            <a:r>
              <a:rPr lang="en-US" dirty="0" smtClean="0"/>
              <a:t>: Several physiological measures, including heart rate, finger temperature, skin conductance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179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150" y="5219700"/>
            <a:ext cx="8299219" cy="1436025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Overall pattern for each emotion was similar in the </a:t>
            </a:r>
            <a:r>
              <a:rPr lang="en-US" sz="2400" smtClean="0"/>
              <a:t>two groups.</a:t>
            </a:r>
            <a:endParaRPr lang="en-US" sz="2400" dirty="0" smtClean="0"/>
          </a:p>
          <a:p>
            <a:r>
              <a:rPr lang="en-US" sz="2400" dirty="0" smtClean="0"/>
              <a:t>Smaller responses among Minangkabau than Americans.</a:t>
            </a:r>
          </a:p>
          <a:p>
            <a:r>
              <a:rPr lang="en-US" sz="2400" dirty="0" smtClean="0"/>
              <a:t>Americans reported feeling the emotion; Minangkabau did not.</a:t>
            </a:r>
            <a:endParaRPr lang="en-US" sz="2400" dirty="0"/>
          </a:p>
        </p:txBody>
      </p:sp>
      <p:pic>
        <p:nvPicPr>
          <p:cNvPr id="2050" name="Picture 2" descr="Q:\Potter\Signed\Kalat, Emotion\Ancillaries\Final Cleanedup files to Editorial\PPT\art for ppts\kal35510_ch02\kal35510_02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1157288"/>
            <a:ext cx="4962525" cy="371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055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6" y="3723268"/>
            <a:ext cx="8415100" cy="2563123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Gene</a:t>
            </a:r>
            <a:r>
              <a:rPr lang="en-US" sz="2400" dirty="0" smtClean="0"/>
              <a:t>: strand of deoxyribonucleic acid, or DNA</a:t>
            </a:r>
          </a:p>
          <a:p>
            <a:r>
              <a:rPr lang="en-US" sz="2400" dirty="0" smtClean="0"/>
              <a:t>Each gene provides the code for assembling a specific </a:t>
            </a:r>
            <a:r>
              <a:rPr lang="en-US" sz="2400" b="1" dirty="0" smtClean="0"/>
              <a:t>protein</a:t>
            </a:r>
            <a:r>
              <a:rPr lang="en-US" sz="2400" dirty="0" smtClean="0"/>
              <a:t> used to construct the body and keep it working</a:t>
            </a:r>
          </a:p>
          <a:p>
            <a:r>
              <a:rPr lang="en-US" sz="2400" b="1" dirty="0" smtClean="0"/>
              <a:t>Alleles</a:t>
            </a:r>
            <a:r>
              <a:rPr lang="en-US" sz="2400" dirty="0" smtClean="0"/>
              <a:t>: </a:t>
            </a:r>
            <a:r>
              <a:rPr lang="en-US" sz="2400" dirty="0"/>
              <a:t>D</a:t>
            </a:r>
            <a:r>
              <a:rPr lang="en-US" sz="2400" dirty="0" smtClean="0"/>
              <a:t>ifferent versions of a gene serving the same function </a:t>
            </a:r>
          </a:p>
          <a:p>
            <a:r>
              <a:rPr lang="en-US" sz="2400" b="1" dirty="0" smtClean="0"/>
              <a:t>Chromosome</a:t>
            </a:r>
            <a:r>
              <a:rPr lang="en-US" sz="2400" dirty="0" smtClean="0"/>
              <a:t>: Long strand of DNA with many genes, other sections that direct speed, timing of protein construction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44" y="761567"/>
            <a:ext cx="3672244" cy="2931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2120" y="3539428"/>
            <a:ext cx="2088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jack0m / Getty Images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2165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Genes and Reproduction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4755" y="1825625"/>
            <a:ext cx="3760469" cy="4351338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For </a:t>
            </a:r>
            <a:r>
              <a:rPr lang="en-US" sz="2400" dirty="0"/>
              <a:t>each chromosome (and thus each gene), one copy is inherited from the mother, and one from the father</a:t>
            </a:r>
          </a:p>
          <a:p>
            <a:r>
              <a:rPr lang="en-US" sz="2400" dirty="0" smtClean="0"/>
              <a:t>To make sperm and eggs for reproduction, genes must </a:t>
            </a:r>
            <a:r>
              <a:rPr lang="en-US" sz="2400" b="1" dirty="0" smtClean="0"/>
              <a:t>replicate</a:t>
            </a:r>
            <a:r>
              <a:rPr lang="en-US" sz="2400" dirty="0" smtClean="0"/>
              <a:t>, making a copy of themselves</a:t>
            </a:r>
          </a:p>
          <a:p>
            <a:r>
              <a:rPr lang="en-US" sz="2400" dirty="0" smtClean="0"/>
              <a:t>A copying error, or </a:t>
            </a:r>
            <a:r>
              <a:rPr lang="en-US" sz="2400" b="1" dirty="0" smtClean="0"/>
              <a:t>mutation</a:t>
            </a:r>
            <a:r>
              <a:rPr lang="en-US" sz="2400" dirty="0" smtClean="0"/>
              <a:t>, can occur during replication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1825625"/>
            <a:ext cx="3299050" cy="31623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05469" y="4834037"/>
            <a:ext cx="2088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jack0m / Getty Images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2576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Negative Effects of Mutations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67001"/>
            <a:ext cx="8252459" cy="238526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Some mutations disrupt an important process, threatening survival or preventing/limiting reproduction.</a:t>
            </a:r>
          </a:p>
          <a:p>
            <a:r>
              <a:rPr lang="en-US" sz="2400" dirty="0" smtClean="0"/>
              <a:t>Individuals with these mutations are less likely to reproduce, so the mutations are eliminated from the gene pool, or very rare.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animals with the mutation causing albinism have low survival rates.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" t="17700" b="18389"/>
          <a:stretch/>
        </p:blipFill>
        <p:spPr>
          <a:xfrm>
            <a:off x="1851660" y="1593177"/>
            <a:ext cx="5440680" cy="24452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59366" y="6479628"/>
            <a:ext cx="29008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Brocken </a:t>
            </a:r>
            <a:r>
              <a:rPr lang="en-US" sz="1400" dirty="0" err="1"/>
              <a:t>Inaglory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76167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Positive Effects of Mutations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813" y="3649780"/>
            <a:ext cx="8780205" cy="3093920"/>
          </a:xfrm>
        </p:spPr>
        <p:txBody>
          <a:bodyPr>
            <a:noAutofit/>
          </a:bodyPr>
          <a:lstStyle/>
          <a:p>
            <a:r>
              <a:rPr lang="en-US" sz="2200" dirty="0" smtClean="0"/>
              <a:t>Some mutations (new alleles) lead to changes in morphology or behavior that </a:t>
            </a:r>
            <a:r>
              <a:rPr lang="en-US" sz="2200" i="1" dirty="0" smtClean="0"/>
              <a:t>increase</a:t>
            </a:r>
            <a:r>
              <a:rPr lang="en-US" sz="2200" dirty="0" smtClean="0"/>
              <a:t> survival and/or reproductive rate.</a:t>
            </a:r>
          </a:p>
          <a:p>
            <a:r>
              <a:rPr lang="en-US" sz="2200" dirty="0" smtClean="0"/>
              <a:t>Individuals with these alleles are </a:t>
            </a:r>
            <a:r>
              <a:rPr lang="en-US" sz="2200" i="1" dirty="0" smtClean="0"/>
              <a:t>more </a:t>
            </a:r>
            <a:r>
              <a:rPr lang="en-US" sz="2200" dirty="0" smtClean="0"/>
              <a:t>likely to reproduce, so the mutations become increasingly frequent in the gene pool.</a:t>
            </a:r>
          </a:p>
          <a:p>
            <a:r>
              <a:rPr lang="en-US" sz="2200" u="sng" dirty="0" smtClean="0"/>
              <a:t>Example</a:t>
            </a:r>
            <a:r>
              <a:rPr lang="en-US" sz="2200" dirty="0" smtClean="0"/>
              <a:t>: During industrial revolution, peppered moths with more melanin (right) had an advantage over moths with the original, peppered coloring (left), hiding easily from predators against soot-covered buildings and tree trunks.</a:t>
            </a:r>
            <a:endParaRPr lang="en-US" sz="2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91" y="1599249"/>
            <a:ext cx="3080083" cy="1828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458" y="1606160"/>
            <a:ext cx="3770060" cy="1828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86400" y="6337738"/>
            <a:ext cx="1844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Olaf </a:t>
            </a:r>
            <a:r>
              <a:rPr lang="en-US" sz="1400" dirty="0" err="1"/>
              <a:t>Leillinger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69373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637" y="1809000"/>
            <a:ext cx="3693967" cy="4351338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The process by which problematic mutations are removed from the population, and beneficial mutations spread through the population</a:t>
            </a:r>
          </a:p>
          <a:p>
            <a:r>
              <a:rPr lang="en-US" sz="2400" b="1" dirty="0" smtClean="0"/>
              <a:t>Adaptation</a:t>
            </a:r>
            <a:r>
              <a:rPr lang="en-US" sz="2400" dirty="0" smtClean="0"/>
              <a:t>: A beneficial, gene-based characteristic that has become species-typical as a result of natural selection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690689"/>
            <a:ext cx="4143728" cy="44556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7355" y="6373504"/>
            <a:ext cx="2503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Tooony</a:t>
            </a:r>
            <a:r>
              <a:rPr lang="en-US" sz="1400" dirty="0" smtClean="0"/>
              <a:t>/Wikimedia Commons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16366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Adaptive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From an evolutionary perspective, saying a characteristic is “adaptive” or “functional” means one of three things:</a:t>
            </a:r>
          </a:p>
          <a:p>
            <a:pPr lvl="1"/>
            <a:r>
              <a:rPr lang="en-US" dirty="0" smtClean="0"/>
              <a:t>The characteristic increases the probability that you will live through your full reproductive lifespan</a:t>
            </a:r>
          </a:p>
          <a:p>
            <a:pPr lvl="1"/>
            <a:r>
              <a:rPr lang="en-US" dirty="0" smtClean="0"/>
              <a:t>The characteristic increases the number of offspring you have, and/or rate at which your offspring reproduce</a:t>
            </a:r>
          </a:p>
          <a:p>
            <a:pPr lvl="1"/>
            <a:r>
              <a:rPr lang="en-US" dirty="0" smtClean="0"/>
              <a:t>The characteristic increases the probability that your genetic relatives will survive and have more offspring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612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EEA of Natural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Whether a mutation (and resulting characteristics) is harmful, neutral, or beneficial depends on implications in the environment </a:t>
            </a:r>
            <a:r>
              <a:rPr lang="en-US" sz="2400" i="1" dirty="0" smtClean="0"/>
              <a:t>at the time</a:t>
            </a:r>
            <a:r>
              <a:rPr lang="en-US" sz="2400" dirty="0" smtClean="0"/>
              <a:t>.</a:t>
            </a:r>
          </a:p>
          <a:p>
            <a:r>
              <a:rPr lang="en-US" sz="2400" b="1" dirty="0"/>
              <a:t>Environment of Evolutionary </a:t>
            </a:r>
            <a:r>
              <a:rPr lang="en-US" sz="2400" b="1" dirty="0" err="1"/>
              <a:t>Adaptedness</a:t>
            </a:r>
            <a:r>
              <a:rPr lang="en-US" sz="2400" b="1" dirty="0"/>
              <a:t> (EEA)</a:t>
            </a:r>
            <a:r>
              <a:rPr lang="en-US" sz="2400" dirty="0"/>
              <a:t>: The time and place in the past when an adaptation spread through the population via natural selection</a:t>
            </a:r>
          </a:p>
          <a:p>
            <a:r>
              <a:rPr lang="en-US" sz="2400" u="sng" dirty="0" smtClean="0"/>
              <a:t>Example</a:t>
            </a:r>
            <a:r>
              <a:rPr lang="en-US" sz="2400" dirty="0" smtClean="0"/>
              <a:t>: The dark peppered moth only had an advantage in industrial England; once the soot was cleaned up, the peppered version had a stronger advantage again.</a:t>
            </a:r>
          </a:p>
        </p:txBody>
      </p:sp>
    </p:spTree>
    <p:extLst>
      <p:ext uri="{BB962C8B-B14F-4D97-AF65-F5344CB8AC3E}">
        <p14:creationId xmlns:p14="http://schemas.microsoft.com/office/powerpoint/2010/main" val="16216114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16">
      <a:dk1>
        <a:srgbClr val="292934"/>
      </a:dk1>
      <a:lt1>
        <a:srgbClr val="FFFFFF"/>
      </a:lt1>
      <a:dk2>
        <a:srgbClr val="C00000"/>
      </a:dk2>
      <a:lt2>
        <a:srgbClr val="F3F2DC"/>
      </a:lt2>
      <a:accent1>
        <a:srgbClr val="C00000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C00000"/>
      </a:hlink>
      <a:folHlink>
        <a:srgbClr val="D253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897</TotalTime>
  <Words>1322</Words>
  <Application>Microsoft Office PowerPoint</Application>
  <PresentationFormat>On-screen Show (4:3)</PresentationFormat>
  <Paragraphs>140</Paragraphs>
  <Slides>22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Clarity</vt:lpstr>
      <vt:lpstr>Chapter 2: The Evolution of Emotions</vt:lpstr>
      <vt:lpstr>Charles Darwin and Emotion</vt:lpstr>
      <vt:lpstr>Genes</vt:lpstr>
      <vt:lpstr>Genes and Reproduction</vt:lpstr>
      <vt:lpstr>Negative Effects of Mutations</vt:lpstr>
      <vt:lpstr>Positive Effects of Mutations</vt:lpstr>
      <vt:lpstr>Natural Selection</vt:lpstr>
      <vt:lpstr>Adaptive Functions</vt:lpstr>
      <vt:lpstr>The EEA of Natural Selection</vt:lpstr>
      <vt:lpstr>Evolutionary Mismatch</vt:lpstr>
      <vt:lpstr>Proposal: Emotions are Adaptations</vt:lpstr>
      <vt:lpstr>If emotions are adaptations...</vt:lpstr>
      <vt:lpstr>Intrapersonal Functions of Emotion</vt:lpstr>
      <vt:lpstr>Social Functions of Emotion</vt:lpstr>
      <vt:lpstr>Role of Evolution in Modern  Theories of Emotion</vt:lpstr>
      <vt:lpstr>The Signal Value of Emotional Feelings</vt:lpstr>
      <vt:lpstr>Approach and Avoidance Motivation</vt:lpstr>
      <vt:lpstr>Emotions as Superordinate Neural Programs</vt:lpstr>
      <vt:lpstr>A Phylogeny of Emotions?</vt:lpstr>
      <vt:lpstr>Methodological Considerations</vt:lpstr>
      <vt:lpstr>Example: Emotion Physiology</vt:lpstr>
      <vt:lpstr>Results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ALBRIGHT, Larissa</cp:lastModifiedBy>
  <cp:revision>42</cp:revision>
  <dcterms:created xsi:type="dcterms:W3CDTF">2017-07-05T22:21:59Z</dcterms:created>
  <dcterms:modified xsi:type="dcterms:W3CDTF">2017-10-18T15:26:27Z</dcterms:modified>
</cp:coreProperties>
</file>